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58"/>
    <p:sldId id="257" r:id="rId59"/>
    <p:sldId id="258" r:id="rId60"/>
    <p:sldId id="259" r:id="rId61"/>
    <p:sldId id="260" r:id="rId62"/>
    <p:sldId id="261" r:id="rId63"/>
    <p:sldId id="262" r:id="rId64"/>
    <p:sldId id="263" r:id="rId65"/>
    <p:sldId id="264" r:id="rId66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Open Sans Extra Bold" charset="1" panose="020B0906030804020204"/>
      <p:regular r:id="rId10"/>
    </p:embeddedFont>
    <p:embeddedFont>
      <p:font typeface="Open Sans Extra Bold Italics" charset="1" panose="020B0906030804020204"/>
      <p:regular r:id="rId11"/>
    </p:embeddedFont>
    <p:embeddedFont>
      <p:font typeface="Lato 1" charset="1" panose="020F0502020204030203"/>
      <p:regular r:id="rId12"/>
    </p:embeddedFont>
    <p:embeddedFont>
      <p:font typeface="Lato 1 Bold" charset="1" panose="020F0502020204030203"/>
      <p:regular r:id="rId13"/>
    </p:embeddedFont>
    <p:embeddedFont>
      <p:font typeface="Lato 1 Italics" charset="1" panose="020F0502020204030203"/>
      <p:regular r:id="rId14"/>
    </p:embeddedFont>
    <p:embeddedFont>
      <p:font typeface="Lato 1 Bold Italics" charset="1" panose="020F0502020204030203"/>
      <p:regular r:id="rId15"/>
    </p:embeddedFont>
    <p:embeddedFont>
      <p:font typeface="Open Sans Bold" charset="1" panose="00000000000000000000"/>
      <p:regular r:id="rId16"/>
    </p:embeddedFont>
    <p:embeddedFont>
      <p:font typeface="Open Sans Bold Bold" charset="1" panose="00000000000000000000"/>
      <p:regular r:id="rId17"/>
    </p:embeddedFont>
    <p:embeddedFont>
      <p:font typeface="Open Sans Bold Italics" charset="1" panose="00000000000000000000"/>
      <p:regular r:id="rId18"/>
    </p:embeddedFont>
    <p:embeddedFont>
      <p:font typeface="Open Sans Bold Bold Italics" charset="1" panose="00000000000000000000"/>
      <p:regular r:id="rId19"/>
    </p:embeddedFont>
    <p:embeddedFont>
      <p:font typeface="Canva Sans 2" charset="1" panose="020B0503030501040103"/>
      <p:regular r:id="rId20"/>
    </p:embeddedFont>
    <p:embeddedFont>
      <p:font typeface="Canva Sans 2 Bold" charset="1" panose="020B0803030501040103"/>
      <p:regular r:id="rId21"/>
    </p:embeddedFont>
    <p:embeddedFont>
      <p:font typeface="Canva Sans 2 Italics" charset="1" panose="020B0503030501040103"/>
      <p:regular r:id="rId22"/>
    </p:embeddedFont>
    <p:embeddedFont>
      <p:font typeface="Canva Sans 2 Bold Italics" charset="1" panose="020B0803030501040103"/>
      <p:regular r:id="rId23"/>
    </p:embeddedFont>
    <p:embeddedFont>
      <p:font typeface="Canva Sans 1" charset="1" panose="020B0503030501040103"/>
      <p:regular r:id="rId24"/>
    </p:embeddedFont>
    <p:embeddedFont>
      <p:font typeface="Canva Sans 1 Bold" charset="1" panose="020B0803030501040103"/>
      <p:regular r:id="rId25"/>
    </p:embeddedFont>
    <p:embeddedFont>
      <p:font typeface="Canva Sans 1 Italics" charset="1" panose="020B0503030501040103"/>
      <p:regular r:id="rId26"/>
    </p:embeddedFont>
    <p:embeddedFont>
      <p:font typeface="Canva Sans 1 Bold Italics" charset="1" panose="020B0803030501040103"/>
      <p:regular r:id="rId27"/>
    </p:embeddedFont>
    <p:embeddedFont>
      <p:font typeface="Canva Sans 1 Medium" charset="1" panose="020B0603030501040103"/>
      <p:regular r:id="rId28"/>
    </p:embeddedFont>
    <p:embeddedFont>
      <p:font typeface="Canva Sans 1 Medium Italics" charset="1" panose="020B0603030501040103"/>
      <p:regular r:id="rId29"/>
    </p:embeddedFont>
    <p:embeddedFont>
      <p:font typeface="Poppins" charset="1" panose="00000500000000000000"/>
      <p:regular r:id="rId30"/>
    </p:embeddedFont>
    <p:embeddedFont>
      <p:font typeface="Poppins Bold" charset="1" panose="00000800000000000000"/>
      <p:regular r:id="rId31"/>
    </p:embeddedFont>
    <p:embeddedFont>
      <p:font typeface="Poppins Italics" charset="1" panose="00000500000000000000"/>
      <p:regular r:id="rId32"/>
    </p:embeddedFont>
    <p:embeddedFont>
      <p:font typeface="Poppins Bold Italics" charset="1" panose="00000800000000000000"/>
      <p:regular r:id="rId33"/>
    </p:embeddedFont>
    <p:embeddedFont>
      <p:font typeface="Poppins Thin" charset="1" panose="00000300000000000000"/>
      <p:regular r:id="rId34"/>
    </p:embeddedFont>
    <p:embeddedFont>
      <p:font typeface="Poppins Thin Italics" charset="1" panose="00000300000000000000"/>
      <p:regular r:id="rId35"/>
    </p:embeddedFont>
    <p:embeddedFont>
      <p:font typeface="Poppins Extra-Light" charset="1" panose="00000300000000000000"/>
      <p:regular r:id="rId36"/>
    </p:embeddedFont>
    <p:embeddedFont>
      <p:font typeface="Poppins Extra-Light Italics" charset="1" panose="00000300000000000000"/>
      <p:regular r:id="rId37"/>
    </p:embeddedFont>
    <p:embeddedFont>
      <p:font typeface="Poppins Light" charset="1" panose="00000400000000000000"/>
      <p:regular r:id="rId38"/>
    </p:embeddedFont>
    <p:embeddedFont>
      <p:font typeface="Poppins Light Italics" charset="1" panose="00000400000000000000"/>
      <p:regular r:id="rId39"/>
    </p:embeddedFont>
    <p:embeddedFont>
      <p:font typeface="Poppins Medium" charset="1" panose="00000600000000000000"/>
      <p:regular r:id="rId40"/>
    </p:embeddedFont>
    <p:embeddedFont>
      <p:font typeface="Poppins Medium Italics" charset="1" panose="00000600000000000000"/>
      <p:regular r:id="rId41"/>
    </p:embeddedFont>
    <p:embeddedFont>
      <p:font typeface="Poppins Semi-Bold" charset="1" panose="00000700000000000000"/>
      <p:regular r:id="rId42"/>
    </p:embeddedFont>
    <p:embeddedFont>
      <p:font typeface="Poppins Semi-Bold Italics" charset="1" panose="00000700000000000000"/>
      <p:regular r:id="rId43"/>
    </p:embeddedFont>
    <p:embeddedFont>
      <p:font typeface="Poppins Ultra-Bold" charset="1" panose="00000900000000000000"/>
      <p:regular r:id="rId44"/>
    </p:embeddedFont>
    <p:embeddedFont>
      <p:font typeface="Poppins Ultra-Bold Italics" charset="1" panose="00000900000000000000"/>
      <p:regular r:id="rId45"/>
    </p:embeddedFont>
    <p:embeddedFont>
      <p:font typeface="Poppins Heavy" charset="1" panose="00000A00000000000000"/>
      <p:regular r:id="rId46"/>
    </p:embeddedFont>
    <p:embeddedFont>
      <p:font typeface="Poppins Heavy Italics" charset="1" panose="00000A00000000000000"/>
      <p:regular r:id="rId47"/>
    </p:embeddedFont>
    <p:embeddedFont>
      <p:font typeface="Lato 2" charset="1" panose="020F0502020204030203"/>
      <p:regular r:id="rId48"/>
    </p:embeddedFont>
    <p:embeddedFont>
      <p:font typeface="Lato 2 Bold" charset="1" panose="020F0502020204030203"/>
      <p:regular r:id="rId49"/>
    </p:embeddedFont>
    <p:embeddedFont>
      <p:font typeface="Lato 2 Italics" charset="1" panose="020F0502020204030203"/>
      <p:regular r:id="rId50"/>
    </p:embeddedFont>
    <p:embeddedFont>
      <p:font typeface="Lato 2 Bold Italics" charset="1" panose="020F0502020204030203"/>
      <p:regular r:id="rId51"/>
    </p:embeddedFont>
    <p:embeddedFont>
      <p:font typeface="Lato 2 Thin" charset="1" panose="020F0502020204030203"/>
      <p:regular r:id="rId52"/>
    </p:embeddedFont>
    <p:embeddedFont>
      <p:font typeface="Lato 2 Thin Italics" charset="1" panose="020F0502020204030203"/>
      <p:regular r:id="rId53"/>
    </p:embeddedFont>
    <p:embeddedFont>
      <p:font typeface="Lato 2 Light" charset="1" panose="020F0502020204030203"/>
      <p:regular r:id="rId54"/>
    </p:embeddedFont>
    <p:embeddedFont>
      <p:font typeface="Lato 2 Light Italics" charset="1" panose="020F0502020204030203"/>
      <p:regular r:id="rId55"/>
    </p:embeddedFont>
    <p:embeddedFont>
      <p:font typeface="Lato 2 Heavy" charset="1" panose="020F0502020204030203"/>
      <p:regular r:id="rId56"/>
    </p:embeddedFont>
    <p:embeddedFont>
      <p:font typeface="Lato 2 Heavy Italics" charset="1" panose="020F0502020204030203"/>
      <p:regular r:id="rId5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44" Target="fonts/font44.fntdata" Type="http://schemas.openxmlformats.org/officeDocument/2006/relationships/font"/><Relationship Id="rId45" Target="fonts/font45.fntdata" Type="http://schemas.openxmlformats.org/officeDocument/2006/relationships/font"/><Relationship Id="rId46" Target="fonts/font46.fntdata" Type="http://schemas.openxmlformats.org/officeDocument/2006/relationships/font"/><Relationship Id="rId47" Target="fonts/font47.fntdata" Type="http://schemas.openxmlformats.org/officeDocument/2006/relationships/font"/><Relationship Id="rId48" Target="fonts/font48.fntdata" Type="http://schemas.openxmlformats.org/officeDocument/2006/relationships/font"/><Relationship Id="rId49" Target="fonts/font49.fntdata" Type="http://schemas.openxmlformats.org/officeDocument/2006/relationships/font"/><Relationship Id="rId5" Target="tableStyles.xml" Type="http://schemas.openxmlformats.org/officeDocument/2006/relationships/tableStyles"/><Relationship Id="rId50" Target="fonts/font50.fntdata" Type="http://schemas.openxmlformats.org/officeDocument/2006/relationships/font"/><Relationship Id="rId51" Target="fonts/font51.fntdata" Type="http://schemas.openxmlformats.org/officeDocument/2006/relationships/font"/><Relationship Id="rId52" Target="fonts/font52.fntdata" Type="http://schemas.openxmlformats.org/officeDocument/2006/relationships/font"/><Relationship Id="rId53" Target="fonts/font53.fntdata" Type="http://schemas.openxmlformats.org/officeDocument/2006/relationships/font"/><Relationship Id="rId54" Target="fonts/font54.fntdata" Type="http://schemas.openxmlformats.org/officeDocument/2006/relationships/font"/><Relationship Id="rId55" Target="fonts/font55.fntdata" Type="http://schemas.openxmlformats.org/officeDocument/2006/relationships/font"/><Relationship Id="rId56" Target="fonts/font56.fntdata" Type="http://schemas.openxmlformats.org/officeDocument/2006/relationships/font"/><Relationship Id="rId57" Target="fonts/font57.fntdata" Type="http://schemas.openxmlformats.org/officeDocument/2006/relationships/font"/><Relationship Id="rId58" Target="slides/slide1.xml" Type="http://schemas.openxmlformats.org/officeDocument/2006/relationships/slide"/><Relationship Id="rId59" Target="slides/slide2.xml" Type="http://schemas.openxmlformats.org/officeDocument/2006/relationships/slide"/><Relationship Id="rId6" Target="fonts/font6.fntdata" Type="http://schemas.openxmlformats.org/officeDocument/2006/relationships/font"/><Relationship Id="rId60" Target="slides/slide3.xml" Type="http://schemas.openxmlformats.org/officeDocument/2006/relationships/slide"/><Relationship Id="rId61" Target="slides/slide4.xml" Type="http://schemas.openxmlformats.org/officeDocument/2006/relationships/slide"/><Relationship Id="rId62" Target="slides/slide5.xml" Type="http://schemas.openxmlformats.org/officeDocument/2006/relationships/slide"/><Relationship Id="rId63" Target="slides/slide6.xml" Type="http://schemas.openxmlformats.org/officeDocument/2006/relationships/slide"/><Relationship Id="rId64" Target="slides/slide7.xml" Type="http://schemas.openxmlformats.org/officeDocument/2006/relationships/slide"/><Relationship Id="rId65" Target="slides/slide8.xml" Type="http://schemas.openxmlformats.org/officeDocument/2006/relationships/slide"/><Relationship Id="rId66" Target="slides/slide9.xml" Type="http://schemas.openxmlformats.org/officeDocument/2006/relationships/slide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png" Type="http://schemas.openxmlformats.org/officeDocument/2006/relationships/image"/><Relationship Id="rId4" Target="../media/image7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Relationship Id="rId3" Target="../media/image11.jpeg" Type="http://schemas.openxmlformats.org/officeDocument/2006/relationships/image"/><Relationship Id="rId4" Target="../media/image12.png" Type="http://schemas.openxmlformats.org/officeDocument/2006/relationships/image"/><Relationship Id="rId5" Target="../media/image13.png" Type="http://schemas.openxmlformats.org/officeDocument/2006/relationships/image"/><Relationship Id="rId6" Target="../media/image14.jpe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451590" y="-3205400"/>
            <a:ext cx="9928502" cy="9928502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BF63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551908" y="724029"/>
            <a:ext cx="8592092" cy="8534271"/>
          </a:xfrm>
          <a:custGeom>
            <a:avLst/>
            <a:gdLst/>
            <a:ahLst/>
            <a:cxnLst/>
            <a:rect r="r" b="b" t="t" l="l"/>
            <a:pathLst>
              <a:path h="8534271" w="8592092">
                <a:moveTo>
                  <a:pt x="0" y="0"/>
                </a:moveTo>
                <a:lnTo>
                  <a:pt x="8592092" y="0"/>
                </a:lnTo>
                <a:lnTo>
                  <a:pt x="8592092" y="8534271"/>
                </a:lnTo>
                <a:lnTo>
                  <a:pt x="0" y="853427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7320" t="-76725" r="-25881" b="-39277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1949559" y="3056047"/>
            <a:ext cx="3474983" cy="3474983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BF63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-1973366" y="6846058"/>
            <a:ext cx="5424956" cy="5424956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BF63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10143434" y="4793538"/>
            <a:ext cx="7087234" cy="5864686"/>
          </a:xfrm>
          <a:custGeom>
            <a:avLst/>
            <a:gdLst/>
            <a:ahLst/>
            <a:cxnLst/>
            <a:rect r="r" b="b" t="t" l="l"/>
            <a:pathLst>
              <a:path h="5864686" w="7087234">
                <a:moveTo>
                  <a:pt x="0" y="0"/>
                </a:moveTo>
                <a:lnTo>
                  <a:pt x="7087233" y="0"/>
                </a:lnTo>
                <a:lnTo>
                  <a:pt x="7087233" y="5864686"/>
                </a:lnTo>
                <a:lnTo>
                  <a:pt x="0" y="586468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387710" y="1568351"/>
            <a:ext cx="5035080" cy="17742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4558"/>
              </a:lnSpc>
            </a:pPr>
            <a:r>
              <a:rPr lang="en-US" sz="10398" spc="530">
                <a:solidFill>
                  <a:srgbClr val="24E880"/>
                </a:solidFill>
                <a:latin typeface="Open Sans Bold"/>
              </a:rPr>
              <a:t>CHECK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163181" y="1977926"/>
            <a:ext cx="1659847" cy="65827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290"/>
              </a:lnSpc>
            </a:pPr>
            <a:r>
              <a:rPr lang="en-US" sz="10394">
                <a:solidFill>
                  <a:srgbClr val="FFFFFF"/>
                </a:solidFill>
                <a:latin typeface="Open Sans Bold"/>
              </a:rPr>
              <a:t>PO</a:t>
            </a:r>
          </a:p>
          <a:p>
            <a:pPr algn="ctr">
              <a:lnSpc>
                <a:spcPts val="10290"/>
              </a:lnSpc>
            </a:pPr>
            <a:r>
              <a:rPr lang="en-US" sz="10394">
                <a:solidFill>
                  <a:srgbClr val="FFFFFF"/>
                </a:solidFill>
                <a:latin typeface="Open Sans Bold"/>
              </a:rPr>
              <a:t>I</a:t>
            </a:r>
          </a:p>
          <a:p>
            <a:pPr algn="ctr">
              <a:lnSpc>
                <a:spcPts val="10290"/>
              </a:lnSpc>
            </a:pPr>
            <a:r>
              <a:rPr lang="en-US" sz="10394">
                <a:solidFill>
                  <a:srgbClr val="FFFFFF"/>
                </a:solidFill>
                <a:latin typeface="Open Sans Bold"/>
              </a:rPr>
              <a:t>NT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4498464" cy="10287000"/>
            <a:chOff x="0" y="0"/>
            <a:chExt cx="1184781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84781" cy="2709333"/>
            </a:xfrm>
            <a:custGeom>
              <a:avLst/>
              <a:gdLst/>
              <a:ahLst/>
              <a:cxnLst/>
              <a:rect r="r" b="b" t="t" l="l"/>
              <a:pathLst>
                <a:path h="2709333" w="1184781">
                  <a:moveTo>
                    <a:pt x="0" y="0"/>
                  </a:moveTo>
                  <a:lnTo>
                    <a:pt x="1184781" y="0"/>
                  </a:lnTo>
                  <a:lnTo>
                    <a:pt x="118478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13A95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05863" y="2350899"/>
            <a:ext cx="5585202" cy="5585202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9144000" y="1523624"/>
            <a:ext cx="8639408" cy="9290274"/>
            <a:chOff x="0" y="0"/>
            <a:chExt cx="2275400" cy="244682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275400" cy="2446821"/>
            </a:xfrm>
            <a:custGeom>
              <a:avLst/>
              <a:gdLst/>
              <a:ahLst/>
              <a:cxnLst/>
              <a:rect r="r" b="b" t="t" l="l"/>
              <a:pathLst>
                <a:path h="2446821" w="2275400">
                  <a:moveTo>
                    <a:pt x="45702" y="0"/>
                  </a:moveTo>
                  <a:lnTo>
                    <a:pt x="2229698" y="0"/>
                  </a:lnTo>
                  <a:cubicBezTo>
                    <a:pt x="2241819" y="0"/>
                    <a:pt x="2253443" y="4815"/>
                    <a:pt x="2262014" y="13386"/>
                  </a:cubicBezTo>
                  <a:cubicBezTo>
                    <a:pt x="2270585" y="21957"/>
                    <a:pt x="2275400" y="33581"/>
                    <a:pt x="2275400" y="45702"/>
                  </a:cubicBezTo>
                  <a:lnTo>
                    <a:pt x="2275400" y="2401119"/>
                  </a:lnTo>
                  <a:cubicBezTo>
                    <a:pt x="2275400" y="2413240"/>
                    <a:pt x="2270585" y="2424865"/>
                    <a:pt x="2262014" y="2433435"/>
                  </a:cubicBezTo>
                  <a:cubicBezTo>
                    <a:pt x="2253443" y="2442006"/>
                    <a:pt x="2241819" y="2446821"/>
                    <a:pt x="2229698" y="2446821"/>
                  </a:cubicBezTo>
                  <a:lnTo>
                    <a:pt x="45702" y="2446821"/>
                  </a:lnTo>
                  <a:cubicBezTo>
                    <a:pt x="33581" y="2446821"/>
                    <a:pt x="21957" y="2442006"/>
                    <a:pt x="13386" y="2433435"/>
                  </a:cubicBezTo>
                  <a:cubicBezTo>
                    <a:pt x="4815" y="2424865"/>
                    <a:pt x="0" y="2413240"/>
                    <a:pt x="0" y="2401119"/>
                  </a:cubicBezTo>
                  <a:lnTo>
                    <a:pt x="0" y="45702"/>
                  </a:lnTo>
                  <a:cubicBezTo>
                    <a:pt x="0" y="33581"/>
                    <a:pt x="4815" y="21957"/>
                    <a:pt x="13386" y="13386"/>
                  </a:cubicBezTo>
                  <a:cubicBezTo>
                    <a:pt x="21957" y="4815"/>
                    <a:pt x="33581" y="0"/>
                    <a:pt x="45702" y="0"/>
                  </a:cubicBezTo>
                  <a:close/>
                </a:path>
              </a:pathLst>
            </a:custGeom>
            <a:solidFill>
              <a:srgbClr val="13A959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24000">
            <a:off x="827291" y="1933150"/>
            <a:ext cx="7236853" cy="6519142"/>
          </a:xfrm>
          <a:custGeom>
            <a:avLst/>
            <a:gdLst/>
            <a:ahLst/>
            <a:cxnLst/>
            <a:rect r="r" b="b" t="t" l="l"/>
            <a:pathLst>
              <a:path h="6519142" w="7236853">
                <a:moveTo>
                  <a:pt x="0" y="50208"/>
                </a:moveTo>
                <a:lnTo>
                  <a:pt x="7191691" y="0"/>
                </a:lnTo>
                <a:lnTo>
                  <a:pt x="7236853" y="6468934"/>
                </a:lnTo>
                <a:lnTo>
                  <a:pt x="45162" y="6519142"/>
                </a:lnTo>
                <a:lnTo>
                  <a:pt x="0" y="50208"/>
                </a:lnTo>
                <a:close/>
              </a:path>
            </a:pathLst>
          </a:custGeom>
          <a:blipFill>
            <a:blip r:embed="rId2"/>
            <a:stretch>
              <a:fillRect l="-42025" t="-226" r="-32737" b="-1301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0556677" y="-619445"/>
            <a:ext cx="6034129" cy="18586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80"/>
              </a:lnSpc>
            </a:pPr>
          </a:p>
          <a:p>
            <a:pPr>
              <a:lnSpc>
                <a:spcPts val="7280"/>
              </a:lnSpc>
            </a:pPr>
            <a:r>
              <a:rPr lang="en-US" sz="5200">
                <a:solidFill>
                  <a:srgbClr val="13A959"/>
                </a:solidFill>
                <a:latin typeface="Poppins Semi-Bold"/>
              </a:rPr>
              <a:t>O</a:t>
            </a:r>
            <a:r>
              <a:rPr lang="en-US" sz="5200">
                <a:solidFill>
                  <a:srgbClr val="13A959"/>
                </a:solidFill>
                <a:latin typeface="Poppins Semi-Bold"/>
              </a:rPr>
              <a:t>riginal intention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852548" y="2106095"/>
            <a:ext cx="5738257" cy="72542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spc="537">
                <a:solidFill>
                  <a:srgbClr val="FFFFFF"/>
                </a:solidFill>
                <a:latin typeface="Lato 1"/>
              </a:rPr>
              <a:t>TO CREATE MARKET STORAGE APP THAT HAVE MORE ADVANCED DESIGN THEN OTHERS AND HELPS CASHIERS , ADMINSTRATORS,</a:t>
            </a:r>
          </a:p>
          <a:p>
            <a:pPr algn="ctr">
              <a:lnSpc>
                <a:spcPts val="4200"/>
              </a:lnSpc>
            </a:pPr>
            <a:r>
              <a:rPr lang="en-US" sz="3000" spc="537">
                <a:solidFill>
                  <a:srgbClr val="FFFFFF"/>
                </a:solidFill>
                <a:latin typeface="Lato 1"/>
              </a:rPr>
              <a:t>MANAGERS WITH PRODUCT SEARCHING,SORTING AND TOTAL ORGANZATION </a:t>
            </a:r>
          </a:p>
          <a:p>
            <a:pPr algn="ctr">
              <a:lnSpc>
                <a:spcPts val="4200"/>
              </a:lnSpc>
            </a:pPr>
            <a:r>
              <a:rPr lang="en-US" sz="3000" spc="537">
                <a:solidFill>
                  <a:srgbClr val="FFFFFF"/>
                </a:solidFill>
                <a:latin typeface="Lato 1"/>
              </a:rPr>
              <a:t>IN THE MOST PLEASANT WAY</a:t>
            </a:r>
          </a:p>
          <a:p>
            <a:pPr algn="ctr">
              <a:lnSpc>
                <a:spcPts val="2520"/>
              </a:lnSpc>
            </a:pPr>
            <a:r>
              <a:rPr lang="en-US" sz="1800" spc="322">
                <a:solidFill>
                  <a:srgbClr val="FFFFFF"/>
                </a:solidFill>
                <a:latin typeface="Lato 1"/>
              </a:rPr>
              <a:t>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302832" y="3574293"/>
            <a:ext cx="2545593" cy="2545593"/>
          </a:xfrm>
          <a:custGeom>
            <a:avLst/>
            <a:gdLst/>
            <a:ahLst/>
            <a:cxnLst/>
            <a:rect r="r" b="b" t="t" l="l"/>
            <a:pathLst>
              <a:path h="2545593" w="2545593">
                <a:moveTo>
                  <a:pt x="0" y="0"/>
                </a:moveTo>
                <a:lnTo>
                  <a:pt x="2545593" y="0"/>
                </a:lnTo>
                <a:lnTo>
                  <a:pt x="2545593" y="2545593"/>
                </a:lnTo>
                <a:lnTo>
                  <a:pt x="0" y="25455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708055" y="3574293"/>
            <a:ext cx="2008632" cy="2545593"/>
          </a:xfrm>
          <a:custGeom>
            <a:avLst/>
            <a:gdLst/>
            <a:ahLst/>
            <a:cxnLst/>
            <a:rect r="r" b="b" t="t" l="l"/>
            <a:pathLst>
              <a:path h="2545593" w="2008632">
                <a:moveTo>
                  <a:pt x="0" y="0"/>
                </a:moveTo>
                <a:lnTo>
                  <a:pt x="2008632" y="0"/>
                </a:lnTo>
                <a:lnTo>
                  <a:pt x="2008632" y="2545593"/>
                </a:lnTo>
                <a:lnTo>
                  <a:pt x="0" y="254559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880699" y="5441304"/>
            <a:ext cx="2526602" cy="2526602"/>
          </a:xfrm>
          <a:custGeom>
            <a:avLst/>
            <a:gdLst/>
            <a:ahLst/>
            <a:cxnLst/>
            <a:rect r="r" b="b" t="t" l="l"/>
            <a:pathLst>
              <a:path h="2526602" w="2526602">
                <a:moveTo>
                  <a:pt x="0" y="0"/>
                </a:moveTo>
                <a:lnTo>
                  <a:pt x="2526602" y="0"/>
                </a:lnTo>
                <a:lnTo>
                  <a:pt x="2526602" y="2526602"/>
                </a:lnTo>
                <a:lnTo>
                  <a:pt x="0" y="25266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519386" y="2193168"/>
            <a:ext cx="7249227" cy="138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800"/>
              </a:lnSpc>
              <a:spcBef>
                <a:spcPct val="0"/>
              </a:spcBef>
            </a:pPr>
            <a:r>
              <a:rPr lang="en-US" sz="9000" spc="1088">
                <a:solidFill>
                  <a:srgbClr val="266B4A"/>
                </a:solidFill>
                <a:latin typeface="Lato 2"/>
              </a:rPr>
              <a:t>TARGET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326401" y="8326504"/>
            <a:ext cx="3635198" cy="4881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798"/>
              </a:lnSpc>
            </a:pPr>
            <a:r>
              <a:rPr lang="en-US" sz="3452">
                <a:solidFill>
                  <a:srgbClr val="266B4A"/>
                </a:solidFill>
                <a:latin typeface="Canva Sans 1"/>
              </a:rPr>
              <a:t>Open source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804190" y="6742705"/>
            <a:ext cx="3542878" cy="4881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798"/>
              </a:lnSpc>
              <a:spcBef>
                <a:spcPct val="0"/>
              </a:spcBef>
            </a:pPr>
            <a:r>
              <a:rPr lang="en-US" sz="3452">
                <a:solidFill>
                  <a:srgbClr val="266B4A"/>
                </a:solidFill>
                <a:latin typeface="Canva Sans 1"/>
              </a:rPr>
              <a:t>User-friendly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617373" y="6637930"/>
            <a:ext cx="2189997" cy="5929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9"/>
              </a:lnSpc>
              <a:spcBef>
                <a:spcPct val="0"/>
              </a:spcBef>
            </a:pPr>
            <a:r>
              <a:rPr lang="en-US" sz="3506">
                <a:solidFill>
                  <a:srgbClr val="266B4A"/>
                </a:solidFill>
                <a:latin typeface="Canva Sans 2"/>
              </a:rPr>
              <a:t>Versatile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144000" y="0"/>
            <a:ext cx="437567" cy="10287000"/>
            <a:chOff x="0" y="0"/>
            <a:chExt cx="115244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5244" cy="2709333"/>
            </a:xfrm>
            <a:custGeom>
              <a:avLst/>
              <a:gdLst/>
              <a:ahLst/>
              <a:cxnLst/>
              <a:rect r="r" b="b" t="t" l="l"/>
              <a:pathLst>
                <a:path h="2709333" w="115244">
                  <a:moveTo>
                    <a:pt x="0" y="0"/>
                  </a:moveTo>
                  <a:lnTo>
                    <a:pt x="115244" y="0"/>
                  </a:lnTo>
                  <a:lnTo>
                    <a:pt x="115244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13A95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9283565" y="0"/>
            <a:ext cx="9004435" cy="10287000"/>
          </a:xfrm>
          <a:custGeom>
            <a:avLst/>
            <a:gdLst/>
            <a:ahLst/>
            <a:cxnLst/>
            <a:rect r="r" b="b" t="t" l="l"/>
            <a:pathLst>
              <a:path h="10287000" w="9004435">
                <a:moveTo>
                  <a:pt x="0" y="0"/>
                </a:moveTo>
                <a:lnTo>
                  <a:pt x="9004435" y="0"/>
                </a:lnTo>
                <a:lnTo>
                  <a:pt x="9004435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121" t="0" r="-7121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922242" y="2021569"/>
            <a:ext cx="5478199" cy="9347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80"/>
              </a:lnSpc>
            </a:pPr>
            <a:r>
              <a:rPr lang="en-US" sz="5200">
                <a:solidFill>
                  <a:srgbClr val="000000"/>
                </a:solidFill>
                <a:latin typeface="Poppins Semi-Bold"/>
              </a:rPr>
              <a:t>we are solving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922242" y="885825"/>
            <a:ext cx="5478199" cy="9347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80"/>
              </a:lnSpc>
            </a:pPr>
            <a:r>
              <a:rPr lang="en-US" sz="5200">
                <a:solidFill>
                  <a:srgbClr val="13A959"/>
                </a:solidFill>
                <a:latin typeface="Poppins Semi-Bold"/>
              </a:rPr>
              <a:t>Problems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3805818"/>
            <a:ext cx="5475080" cy="4057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60"/>
              </a:lnSpc>
            </a:pPr>
            <a:r>
              <a:rPr lang="en-US" sz="2400" spc="220">
                <a:solidFill>
                  <a:srgbClr val="13A959"/>
                </a:solidFill>
                <a:latin typeface="Lato 1 Bold"/>
              </a:rPr>
              <a:t>Inefficient Product Management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4580726"/>
            <a:ext cx="5475080" cy="4057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60"/>
              </a:lnSpc>
            </a:pPr>
            <a:r>
              <a:rPr lang="en-US" sz="2400" spc="220">
                <a:solidFill>
                  <a:srgbClr val="13A959"/>
                </a:solidFill>
                <a:latin typeface="Lato 1 Bold"/>
              </a:rPr>
              <a:t>Complex User Interfaces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5391051"/>
            <a:ext cx="5475080" cy="4057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60"/>
              </a:lnSpc>
            </a:pPr>
            <a:r>
              <a:rPr lang="en-US" sz="2400" spc="220">
                <a:solidFill>
                  <a:srgbClr val="13A959"/>
                </a:solidFill>
                <a:latin typeface="Lato 1 Bold"/>
              </a:rPr>
              <a:t>High Costs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6196866"/>
            <a:ext cx="5475080" cy="4057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60"/>
              </a:lnSpc>
            </a:pPr>
            <a:r>
              <a:rPr lang="en-US" sz="2400" spc="220">
                <a:solidFill>
                  <a:srgbClr val="13A959"/>
                </a:solidFill>
                <a:latin typeface="Lato 1 Bold"/>
              </a:rPr>
              <a:t>Data Security Concerns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7002680"/>
            <a:ext cx="5838524" cy="4057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60"/>
              </a:lnSpc>
            </a:pPr>
            <a:r>
              <a:rPr lang="en-US" sz="2400" spc="220">
                <a:solidFill>
                  <a:srgbClr val="13A959"/>
                </a:solidFill>
                <a:latin typeface="Lato 1 Bold"/>
              </a:rPr>
              <a:t>Time-Consuming Manual Processes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4320540" cy="2002327"/>
            <a:chOff x="0" y="0"/>
            <a:chExt cx="1137920" cy="52736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37920" cy="527362"/>
            </a:xfrm>
            <a:custGeom>
              <a:avLst/>
              <a:gdLst/>
              <a:ahLst/>
              <a:cxnLst/>
              <a:rect r="r" b="b" t="t" l="l"/>
              <a:pathLst>
                <a:path h="527362" w="1137920">
                  <a:moveTo>
                    <a:pt x="0" y="0"/>
                  </a:moveTo>
                  <a:lnTo>
                    <a:pt x="1137920" y="0"/>
                  </a:lnTo>
                  <a:lnTo>
                    <a:pt x="1137920" y="527362"/>
                  </a:lnTo>
                  <a:lnTo>
                    <a:pt x="0" y="527362"/>
                  </a:lnTo>
                  <a:close/>
                </a:path>
              </a:pathLst>
            </a:custGeom>
            <a:solidFill>
              <a:srgbClr val="24E88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28700" y="2629236"/>
            <a:ext cx="16430408" cy="7657764"/>
          </a:xfrm>
          <a:custGeom>
            <a:avLst/>
            <a:gdLst/>
            <a:ahLst/>
            <a:cxnLst/>
            <a:rect r="r" b="b" t="t" l="l"/>
            <a:pathLst>
              <a:path h="7657764" w="16430408">
                <a:moveTo>
                  <a:pt x="0" y="0"/>
                </a:moveTo>
                <a:lnTo>
                  <a:pt x="16430408" y="0"/>
                </a:lnTo>
                <a:lnTo>
                  <a:pt x="16430408" y="7657764"/>
                </a:lnTo>
                <a:lnTo>
                  <a:pt x="0" y="76577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557569" y="489908"/>
            <a:ext cx="7667335" cy="9347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80"/>
              </a:lnSpc>
            </a:pPr>
            <a:r>
              <a:rPr lang="en-US" sz="5200">
                <a:solidFill>
                  <a:srgbClr val="000000"/>
                </a:solidFill>
                <a:latin typeface="Poppins Semi-Bold"/>
              </a:rPr>
              <a:t>Our kanban board on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874697" y="489908"/>
            <a:ext cx="4130740" cy="9347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80"/>
              </a:lnSpc>
            </a:pPr>
            <a:r>
              <a:rPr lang="en-US" sz="5200">
                <a:solidFill>
                  <a:srgbClr val="13A959"/>
                </a:solidFill>
                <a:latin typeface="Poppins Semi-Bold"/>
              </a:rPr>
              <a:t>GitHub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696627" y="7933"/>
            <a:ext cx="4591373" cy="10279067"/>
            <a:chOff x="0" y="0"/>
            <a:chExt cx="1209250" cy="270724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09251" cy="2707244"/>
            </a:xfrm>
            <a:custGeom>
              <a:avLst/>
              <a:gdLst/>
              <a:ahLst/>
              <a:cxnLst/>
              <a:rect r="r" b="b" t="t" l="l"/>
              <a:pathLst>
                <a:path h="2707244" w="1209251">
                  <a:moveTo>
                    <a:pt x="0" y="0"/>
                  </a:moveTo>
                  <a:lnTo>
                    <a:pt x="1209251" y="0"/>
                  </a:lnTo>
                  <a:lnTo>
                    <a:pt x="1209251" y="2707244"/>
                  </a:lnTo>
                  <a:lnTo>
                    <a:pt x="0" y="2707244"/>
                  </a:lnTo>
                  <a:close/>
                </a:path>
              </a:pathLst>
            </a:custGeom>
            <a:solidFill>
              <a:srgbClr val="13A95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227572" y="7556307"/>
            <a:ext cx="6761716" cy="2520815"/>
          </a:xfrm>
          <a:custGeom>
            <a:avLst/>
            <a:gdLst/>
            <a:ahLst/>
            <a:cxnLst/>
            <a:rect r="r" b="b" t="t" l="l"/>
            <a:pathLst>
              <a:path h="2520815" w="6761716">
                <a:moveTo>
                  <a:pt x="0" y="0"/>
                </a:moveTo>
                <a:lnTo>
                  <a:pt x="6761717" y="0"/>
                </a:lnTo>
                <a:lnTo>
                  <a:pt x="6761717" y="2520816"/>
                </a:lnTo>
                <a:lnTo>
                  <a:pt x="0" y="25208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27572" y="4929269"/>
            <a:ext cx="3650633" cy="2429953"/>
          </a:xfrm>
          <a:custGeom>
            <a:avLst/>
            <a:gdLst/>
            <a:ahLst/>
            <a:cxnLst/>
            <a:rect r="r" b="b" t="t" l="l"/>
            <a:pathLst>
              <a:path h="2429953" w="3650633">
                <a:moveTo>
                  <a:pt x="0" y="0"/>
                </a:moveTo>
                <a:lnTo>
                  <a:pt x="3650634" y="0"/>
                </a:lnTo>
                <a:lnTo>
                  <a:pt x="3650634" y="2429953"/>
                </a:lnTo>
                <a:lnTo>
                  <a:pt x="0" y="242995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146343" y="7557909"/>
            <a:ext cx="6298034" cy="2519213"/>
          </a:xfrm>
          <a:custGeom>
            <a:avLst/>
            <a:gdLst/>
            <a:ahLst/>
            <a:cxnLst/>
            <a:rect r="r" b="b" t="t" l="l"/>
            <a:pathLst>
              <a:path h="2519213" w="6298034">
                <a:moveTo>
                  <a:pt x="0" y="0"/>
                </a:moveTo>
                <a:lnTo>
                  <a:pt x="6298034" y="0"/>
                </a:lnTo>
                <a:lnTo>
                  <a:pt x="6298034" y="2519214"/>
                </a:lnTo>
                <a:lnTo>
                  <a:pt x="0" y="25192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4659185" y="4929269"/>
            <a:ext cx="4352471" cy="2421062"/>
          </a:xfrm>
          <a:custGeom>
            <a:avLst/>
            <a:gdLst/>
            <a:ahLst/>
            <a:cxnLst/>
            <a:rect r="r" b="b" t="t" l="l"/>
            <a:pathLst>
              <a:path h="2421062" w="4352471">
                <a:moveTo>
                  <a:pt x="0" y="0"/>
                </a:moveTo>
                <a:lnTo>
                  <a:pt x="4352470" y="0"/>
                </a:lnTo>
                <a:lnTo>
                  <a:pt x="4352470" y="2421062"/>
                </a:lnTo>
                <a:lnTo>
                  <a:pt x="0" y="242106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792635" y="4938160"/>
            <a:ext cx="3651742" cy="2434495"/>
          </a:xfrm>
          <a:custGeom>
            <a:avLst/>
            <a:gdLst/>
            <a:ahLst/>
            <a:cxnLst/>
            <a:rect r="r" b="b" t="t" l="l"/>
            <a:pathLst>
              <a:path h="2434495" w="3651742">
                <a:moveTo>
                  <a:pt x="0" y="0"/>
                </a:moveTo>
                <a:lnTo>
                  <a:pt x="3651742" y="0"/>
                </a:lnTo>
                <a:lnTo>
                  <a:pt x="3651742" y="2434495"/>
                </a:lnTo>
                <a:lnTo>
                  <a:pt x="0" y="243449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389561" y="1414260"/>
            <a:ext cx="5478199" cy="9347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80"/>
              </a:lnSpc>
            </a:pPr>
            <a:r>
              <a:rPr lang="en-US" sz="5200">
                <a:solidFill>
                  <a:srgbClr val="000000"/>
                </a:solidFill>
                <a:latin typeface="Poppins Semi-Bold"/>
              </a:rPr>
              <a:t>Technology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504135" y="2098319"/>
            <a:ext cx="2727250" cy="9347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80"/>
              </a:lnSpc>
            </a:pPr>
            <a:r>
              <a:rPr lang="en-US" sz="5200">
                <a:solidFill>
                  <a:srgbClr val="13A959"/>
                </a:solidFill>
                <a:latin typeface="Poppins Semi-Bold"/>
              </a:rPr>
              <a:t>stack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73821" y="0"/>
            <a:ext cx="9144000" cy="10279067"/>
            <a:chOff x="0" y="0"/>
            <a:chExt cx="2408296" cy="270724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08296" cy="2707244"/>
            </a:xfrm>
            <a:custGeom>
              <a:avLst/>
              <a:gdLst/>
              <a:ahLst/>
              <a:cxnLst/>
              <a:rect r="r" b="b" t="t" l="l"/>
              <a:pathLst>
                <a:path h="2707244" w="2408296">
                  <a:moveTo>
                    <a:pt x="0" y="0"/>
                  </a:moveTo>
                  <a:lnTo>
                    <a:pt x="2408296" y="0"/>
                  </a:lnTo>
                  <a:lnTo>
                    <a:pt x="2408296" y="2707244"/>
                  </a:lnTo>
                  <a:lnTo>
                    <a:pt x="0" y="2707244"/>
                  </a:lnTo>
                  <a:close/>
                </a:path>
              </a:pathLst>
            </a:custGeom>
            <a:solidFill>
              <a:srgbClr val="13A95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334559" y="4263714"/>
            <a:ext cx="8127240" cy="17976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>
                <a:solidFill>
                  <a:srgbClr val="266B4A"/>
                </a:solidFill>
                <a:latin typeface="Canva Sans 1"/>
              </a:rPr>
              <a:t>Established Market Presence: </a:t>
            </a:r>
          </a:p>
          <a:p>
            <a:pPr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Canva Sans 2"/>
              </a:rPr>
              <a:t>They have </a:t>
            </a:r>
            <a:r>
              <a:rPr lang="en-US" sz="2100">
                <a:solidFill>
                  <a:srgbClr val="FFFFFF"/>
                </a:solidFill>
                <a:latin typeface="Canva Sans 2"/>
              </a:rPr>
              <a:t> been in the market for a while, which means they likely have a substantial customer base and brand recognition.</a:t>
            </a:r>
          </a:p>
          <a:p>
            <a:pPr>
              <a:lnSpc>
                <a:spcPts val="5740"/>
              </a:lnSpc>
            </a:pPr>
          </a:p>
        </p:txBody>
      </p:sp>
      <p:grpSp>
        <p:nvGrpSpPr>
          <p:cNvPr name="Group 6" id="6"/>
          <p:cNvGrpSpPr/>
          <p:nvPr/>
        </p:nvGrpSpPr>
        <p:grpSpPr>
          <a:xfrm rot="0">
            <a:off x="4012531" y="591428"/>
            <a:ext cx="7908453" cy="1621303"/>
            <a:chOff x="0" y="0"/>
            <a:chExt cx="891623" cy="18279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91623" cy="182791"/>
            </a:xfrm>
            <a:custGeom>
              <a:avLst/>
              <a:gdLst/>
              <a:ahLst/>
              <a:cxnLst/>
              <a:rect r="r" b="b" t="t" l="l"/>
              <a:pathLst>
                <a:path h="182791" w="891623">
                  <a:moveTo>
                    <a:pt x="49926" y="0"/>
                  </a:moveTo>
                  <a:lnTo>
                    <a:pt x="841697" y="0"/>
                  </a:lnTo>
                  <a:cubicBezTo>
                    <a:pt x="869270" y="0"/>
                    <a:pt x="891623" y="22353"/>
                    <a:pt x="891623" y="49926"/>
                  </a:cubicBezTo>
                  <a:lnTo>
                    <a:pt x="891623" y="132864"/>
                  </a:lnTo>
                  <a:cubicBezTo>
                    <a:pt x="891623" y="146106"/>
                    <a:pt x="886363" y="158805"/>
                    <a:pt x="877000" y="168168"/>
                  </a:cubicBezTo>
                  <a:cubicBezTo>
                    <a:pt x="867637" y="177530"/>
                    <a:pt x="854938" y="182791"/>
                    <a:pt x="841697" y="182791"/>
                  </a:cubicBezTo>
                  <a:lnTo>
                    <a:pt x="49926" y="182791"/>
                  </a:lnTo>
                  <a:cubicBezTo>
                    <a:pt x="36685" y="182791"/>
                    <a:pt x="23986" y="177530"/>
                    <a:pt x="14623" y="168168"/>
                  </a:cubicBezTo>
                  <a:cubicBezTo>
                    <a:pt x="5260" y="158805"/>
                    <a:pt x="0" y="146106"/>
                    <a:pt x="0" y="132864"/>
                  </a:cubicBezTo>
                  <a:lnTo>
                    <a:pt x="0" y="49926"/>
                  </a:lnTo>
                  <a:cubicBezTo>
                    <a:pt x="0" y="36685"/>
                    <a:pt x="5260" y="23986"/>
                    <a:pt x="14623" y="14623"/>
                  </a:cubicBezTo>
                  <a:cubicBezTo>
                    <a:pt x="23986" y="5260"/>
                    <a:pt x="36685" y="0"/>
                    <a:pt x="49926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5596346" y="635477"/>
            <a:ext cx="7648376" cy="1447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7"/>
              </a:lnSpc>
            </a:pPr>
            <a:r>
              <a:rPr lang="en-US" sz="4205" spc="508">
                <a:solidFill>
                  <a:srgbClr val="13A959"/>
                </a:solidFill>
                <a:latin typeface="Lato 1 Bold"/>
              </a:rPr>
              <a:t>COMPETITORS CONS AND PROS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778432" y="3068150"/>
            <a:ext cx="3239494" cy="547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80"/>
              </a:lnSpc>
            </a:pPr>
            <a:r>
              <a:rPr lang="en-US" sz="3200" spc="230">
                <a:solidFill>
                  <a:srgbClr val="266B4A"/>
                </a:solidFill>
                <a:latin typeface="Lato 1"/>
              </a:rPr>
              <a:t>ADVANTAGES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920984" y="2966701"/>
            <a:ext cx="4358636" cy="547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80"/>
              </a:lnSpc>
            </a:pPr>
            <a:r>
              <a:rPr lang="en-US" sz="3200" spc="230">
                <a:solidFill>
                  <a:srgbClr val="667170"/>
                </a:solidFill>
                <a:latin typeface="Lato 1"/>
              </a:rPr>
              <a:t>DISADVANTAGES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420534" y="3978470"/>
            <a:ext cx="8127240" cy="17621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660"/>
              </a:lnSpc>
            </a:pPr>
            <a:r>
              <a:rPr lang="en-US" sz="1900">
                <a:solidFill>
                  <a:srgbClr val="266B4A"/>
                </a:solidFill>
                <a:latin typeface="Canva Sans 1"/>
              </a:rPr>
              <a:t>Pricing: </a:t>
            </a:r>
          </a:p>
          <a:p>
            <a:pPr>
              <a:lnSpc>
                <a:spcPts val="2940"/>
              </a:lnSpc>
            </a:pPr>
            <a:r>
              <a:rPr lang="en-US" sz="2100">
                <a:solidFill>
                  <a:srgbClr val="1D2226"/>
                </a:solidFill>
                <a:latin typeface="Canva Sans 1"/>
              </a:rPr>
              <a:t>Their pricing structure may be relatively high, making it less accessible for small businesses or startups</a:t>
            </a:r>
          </a:p>
          <a:p>
            <a:pPr>
              <a:lnSpc>
                <a:spcPts val="5740"/>
              </a:lnSpc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9420534" y="5634968"/>
            <a:ext cx="8127240" cy="10991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>
                <a:solidFill>
                  <a:srgbClr val="266B4A"/>
                </a:solidFill>
                <a:latin typeface="Canva Sans 2"/>
              </a:rPr>
              <a:t>Limited Customization: </a:t>
            </a:r>
          </a:p>
          <a:p>
            <a:pPr>
              <a:lnSpc>
                <a:spcPts val="2940"/>
              </a:lnSpc>
            </a:pPr>
            <a:r>
              <a:rPr lang="en-US" sz="2100">
                <a:solidFill>
                  <a:srgbClr val="1D2226"/>
                </a:solidFill>
                <a:latin typeface="Canva Sans 2"/>
              </a:rPr>
              <a:t>While their app offers a wide range of features, it may not be highly customizable to meet specific business needs.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420534" y="7515190"/>
            <a:ext cx="8127240" cy="10991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>
                <a:solidFill>
                  <a:srgbClr val="266B4A"/>
                </a:solidFill>
                <a:latin typeface="Canva Sans 2"/>
              </a:rPr>
              <a:t>User Interface: </a:t>
            </a:r>
          </a:p>
          <a:p>
            <a:pPr>
              <a:lnSpc>
                <a:spcPts val="2940"/>
              </a:lnSpc>
            </a:pPr>
            <a:r>
              <a:rPr lang="en-US" sz="2100">
                <a:solidFill>
                  <a:srgbClr val="1D2226"/>
                </a:solidFill>
                <a:latin typeface="Canva Sans 2"/>
              </a:rPr>
              <a:t>User interface can be somewhat cluttered and less intuitive than other solutions.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34559" y="5816253"/>
            <a:ext cx="8127240" cy="21691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>
                <a:solidFill>
                  <a:srgbClr val="266B4A"/>
                </a:solidFill>
                <a:latin typeface="Canva Sans 1"/>
              </a:rPr>
              <a:t>Feature Set: </a:t>
            </a:r>
          </a:p>
          <a:p>
            <a:pPr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Canva Sans 1"/>
              </a:rPr>
              <a:t>They offer a comprehensive set of features, including product searching, sorting, and organization tools, catering to various user roles.</a:t>
            </a:r>
          </a:p>
          <a:p>
            <a:pPr>
              <a:lnSpc>
                <a:spcPts val="5740"/>
              </a:lnSpc>
            </a:pPr>
          </a:p>
        </p:txBody>
      </p:sp>
      <p:sp>
        <p:nvSpPr>
          <p:cNvPr name="TextBox 16" id="16"/>
          <p:cNvSpPr txBox="true"/>
          <p:nvPr/>
        </p:nvSpPr>
        <p:spPr>
          <a:xfrm rot="0">
            <a:off x="334559" y="7575826"/>
            <a:ext cx="8127240" cy="17976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>
                <a:solidFill>
                  <a:srgbClr val="266B4A"/>
                </a:solidFill>
                <a:latin typeface="Canva Sans 2"/>
              </a:rPr>
              <a:t>Mobile Accessibility: </a:t>
            </a:r>
          </a:p>
          <a:p>
            <a:pPr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Canva Sans 2"/>
              </a:rPr>
              <a:t>Their app has a robust mobile interface, allowing users to access it on various devices.</a:t>
            </a:r>
          </a:p>
          <a:p>
            <a:pPr>
              <a:lnSpc>
                <a:spcPts val="5740"/>
              </a:lnSpc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140788" y="3147780"/>
            <a:ext cx="6932431" cy="23806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9456"/>
              </a:lnSpc>
            </a:pPr>
            <a:r>
              <a:rPr lang="en-US" sz="13897" spc="708">
                <a:solidFill>
                  <a:srgbClr val="24E880"/>
                </a:solidFill>
                <a:latin typeface="Open Sans Bold"/>
              </a:rPr>
              <a:t>FOR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2246922" y="0"/>
            <a:ext cx="19409936" cy="10634642"/>
            <a:chOff x="0" y="0"/>
            <a:chExt cx="538657" cy="29512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38657" cy="295129"/>
            </a:xfrm>
            <a:custGeom>
              <a:avLst/>
              <a:gdLst/>
              <a:ahLst/>
              <a:cxnLst/>
              <a:rect r="r" b="b" t="t" l="l"/>
              <a:pathLst>
                <a:path h="295129" w="538657">
                  <a:moveTo>
                    <a:pt x="203200" y="0"/>
                  </a:moveTo>
                  <a:lnTo>
                    <a:pt x="538657" y="0"/>
                  </a:lnTo>
                  <a:lnTo>
                    <a:pt x="335457" y="295129"/>
                  </a:lnTo>
                  <a:lnTo>
                    <a:pt x="0" y="295129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13A95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01600" y="-38100"/>
              <a:ext cx="609600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6712740" y="3432214"/>
            <a:ext cx="11369835" cy="23806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9456"/>
              </a:lnSpc>
            </a:pPr>
            <a:r>
              <a:rPr lang="en-US" sz="13897" spc="708">
                <a:solidFill>
                  <a:srgbClr val="FFFFFF"/>
                </a:solidFill>
                <a:latin typeface="Open Sans Bold"/>
              </a:rPr>
              <a:t>ATTENTION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12425" y="762000"/>
            <a:ext cx="6932431" cy="23806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9456"/>
              </a:lnSpc>
            </a:pPr>
            <a:r>
              <a:rPr lang="en-US" sz="13897" spc="708">
                <a:solidFill>
                  <a:srgbClr val="24E880"/>
                </a:solidFill>
                <a:latin typeface="Open Sans Bold"/>
              </a:rPr>
              <a:t>THANK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805436" y="1033809"/>
            <a:ext cx="4258973" cy="23806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9456"/>
              </a:lnSpc>
            </a:pPr>
            <a:r>
              <a:rPr lang="en-US" sz="13897" spc="708">
                <a:solidFill>
                  <a:srgbClr val="FFFFFF"/>
                </a:solidFill>
                <a:latin typeface="Open Sans Bold"/>
              </a:rPr>
              <a:t>YOU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4483" r="-8781" b="-14483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616366" y="539937"/>
            <a:ext cx="9055267" cy="21252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92"/>
              </a:lnSpc>
            </a:pPr>
            <a:r>
              <a:rPr lang="en-US" sz="8796">
                <a:solidFill>
                  <a:srgbClr val="1D2226"/>
                </a:solidFill>
                <a:latin typeface="Open Sans Extra Bold"/>
              </a:rPr>
              <a:t>I DON'T HATE MONDAYS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616366" y="549462"/>
            <a:ext cx="9055267" cy="2145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84"/>
              </a:lnSpc>
            </a:pPr>
            <a:r>
              <a:rPr lang="en-US" sz="8896">
                <a:solidFill>
                  <a:srgbClr val="FFFFFF"/>
                </a:solidFill>
                <a:latin typeface="Open Sans Extra Bold"/>
              </a:rPr>
              <a:t>I DON'T HATE MONDAYS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498658" y="7776381"/>
            <a:ext cx="9055267" cy="2124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92"/>
              </a:lnSpc>
            </a:pPr>
            <a:r>
              <a:rPr lang="en-US" sz="8796">
                <a:solidFill>
                  <a:srgbClr val="000000"/>
                </a:solidFill>
                <a:latin typeface="Open Sans Extra Bold"/>
              </a:rPr>
              <a:t>MONDAYS THAT HATE ME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498658" y="7776381"/>
            <a:ext cx="9055267" cy="2124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92"/>
              </a:lnSpc>
            </a:pPr>
            <a:r>
              <a:rPr lang="en-US" sz="8796">
                <a:solidFill>
                  <a:srgbClr val="FFFFFF"/>
                </a:solidFill>
                <a:latin typeface="Open Sans Extra Bold"/>
              </a:rPr>
              <a:t>MONDAYS THAT HATE ME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DAFub1QxdCE</dc:identifier>
  <dcterms:modified xsi:type="dcterms:W3CDTF">2011-08-01T06:04:30Z</dcterms:modified>
  <cp:revision>1</cp:revision>
  <dc:title>Check</dc:title>
</cp:coreProperties>
</file>